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Varela Round"/>
      <p:regular r:id="rId38"/>
    </p:embeddedFont>
    <p:embeddedFont>
      <p:font typeface="Raleway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jJ9SGw9Q8b32Yd7iwOGEilf8Iy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Light-bold.fntdata"/><Relationship Id="rId20" Type="http://schemas.openxmlformats.org/officeDocument/2006/relationships/slide" Target="slides/slide15.xml"/><Relationship Id="rId42" Type="http://schemas.openxmlformats.org/officeDocument/2006/relationships/font" Target="fonts/RalewayLight-boldItalic.fntdata"/><Relationship Id="rId41" Type="http://schemas.openxmlformats.org/officeDocument/2006/relationships/font" Target="fonts/RalewayLight-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RalewayLight-regular.fntdata"/><Relationship Id="rId16" Type="http://schemas.openxmlformats.org/officeDocument/2006/relationships/slide" Target="slides/slide11.xml"/><Relationship Id="rId38" Type="http://schemas.openxmlformats.org/officeDocument/2006/relationships/font" Target="fonts/VarelaRoun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9" name="Shape 9"/>
        <p:cNvGrpSpPr/>
        <p:nvPr/>
      </p:nvGrpSpPr>
      <p:grpSpPr>
        <a:xfrm>
          <a:off x="0" y="0"/>
          <a:ext cx="0" cy="0"/>
          <a:chOff x="0" y="0"/>
          <a:chExt cx="0" cy="0"/>
        </a:xfrm>
      </p:grpSpPr>
      <p:pic>
        <p:nvPicPr>
          <p:cNvPr id="10" name="Google Shape;10;p26"/>
          <p:cNvPicPr preferRelativeResize="0"/>
          <p:nvPr/>
        </p:nvPicPr>
        <p:blipFill rotWithShape="1">
          <a:blip r:embed="rId2">
            <a:alphaModFix/>
          </a:blip>
          <a:srcRect b="0" l="0" r="0" t="0"/>
          <a:stretch/>
        </p:blipFill>
        <p:spPr>
          <a:xfrm flipH="1">
            <a:off x="3170290" y="771750"/>
            <a:ext cx="2803416" cy="3600000"/>
          </a:xfrm>
          <a:prstGeom prst="rect">
            <a:avLst/>
          </a:prstGeom>
          <a:noFill/>
          <a:ln>
            <a:noFill/>
          </a:ln>
        </p:spPr>
      </p:pic>
      <p:sp>
        <p:nvSpPr>
          <p:cNvPr id="11" name="Google Shape;11;p26"/>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3600">
                <a:solidFill>
                  <a:srgbClr val="FFFFFF"/>
                </a:solidFill>
                <a:latin typeface="Varela Round"/>
                <a:ea typeface="Varela Round"/>
                <a:cs typeface="Varela Round"/>
                <a:sym typeface="Varela Round"/>
              </a:defRPr>
            </a:lvl1pPr>
            <a:lvl2pPr lvl="1" algn="l">
              <a:lnSpc>
                <a:spcPct val="100000"/>
              </a:lnSpc>
              <a:spcBef>
                <a:spcPts val="0"/>
              </a:spcBef>
              <a:spcAft>
                <a:spcPts val="0"/>
              </a:spcAft>
              <a:buSzPts val="2800"/>
              <a:buNone/>
              <a:defRPr sz="3600">
                <a:latin typeface="Roboto"/>
                <a:ea typeface="Roboto"/>
                <a:cs typeface="Roboto"/>
                <a:sym typeface="Roboto"/>
              </a:defRPr>
            </a:lvl2pPr>
            <a:lvl3pPr lvl="2" algn="l">
              <a:lnSpc>
                <a:spcPct val="100000"/>
              </a:lnSpc>
              <a:spcBef>
                <a:spcPts val="0"/>
              </a:spcBef>
              <a:spcAft>
                <a:spcPts val="0"/>
              </a:spcAft>
              <a:buSzPts val="2800"/>
              <a:buNone/>
              <a:defRPr sz="3600">
                <a:latin typeface="Roboto"/>
                <a:ea typeface="Roboto"/>
                <a:cs typeface="Roboto"/>
                <a:sym typeface="Roboto"/>
              </a:defRPr>
            </a:lvl3pPr>
            <a:lvl4pPr lvl="3" algn="l">
              <a:lnSpc>
                <a:spcPct val="100000"/>
              </a:lnSpc>
              <a:spcBef>
                <a:spcPts val="0"/>
              </a:spcBef>
              <a:spcAft>
                <a:spcPts val="0"/>
              </a:spcAft>
              <a:buSzPts val="2800"/>
              <a:buNone/>
              <a:defRPr sz="3600">
                <a:latin typeface="Roboto"/>
                <a:ea typeface="Roboto"/>
                <a:cs typeface="Roboto"/>
                <a:sym typeface="Roboto"/>
              </a:defRPr>
            </a:lvl4pPr>
            <a:lvl5pPr lvl="4" algn="l">
              <a:lnSpc>
                <a:spcPct val="100000"/>
              </a:lnSpc>
              <a:spcBef>
                <a:spcPts val="0"/>
              </a:spcBef>
              <a:spcAft>
                <a:spcPts val="0"/>
              </a:spcAft>
              <a:buSzPts val="2800"/>
              <a:buNone/>
              <a:defRPr sz="3600">
                <a:latin typeface="Roboto"/>
                <a:ea typeface="Roboto"/>
                <a:cs typeface="Roboto"/>
                <a:sym typeface="Roboto"/>
              </a:defRPr>
            </a:lvl5pPr>
            <a:lvl6pPr lvl="5" algn="l">
              <a:lnSpc>
                <a:spcPct val="100000"/>
              </a:lnSpc>
              <a:spcBef>
                <a:spcPts val="0"/>
              </a:spcBef>
              <a:spcAft>
                <a:spcPts val="0"/>
              </a:spcAft>
              <a:buSzPts val="2800"/>
              <a:buNone/>
              <a:defRPr sz="3600">
                <a:latin typeface="Roboto"/>
                <a:ea typeface="Roboto"/>
                <a:cs typeface="Roboto"/>
                <a:sym typeface="Roboto"/>
              </a:defRPr>
            </a:lvl6pPr>
            <a:lvl7pPr lvl="6" algn="l">
              <a:lnSpc>
                <a:spcPct val="100000"/>
              </a:lnSpc>
              <a:spcBef>
                <a:spcPts val="0"/>
              </a:spcBef>
              <a:spcAft>
                <a:spcPts val="0"/>
              </a:spcAft>
              <a:buSzPts val="2800"/>
              <a:buNone/>
              <a:defRPr sz="3600">
                <a:latin typeface="Roboto"/>
                <a:ea typeface="Roboto"/>
                <a:cs typeface="Roboto"/>
                <a:sym typeface="Roboto"/>
              </a:defRPr>
            </a:lvl7pPr>
            <a:lvl8pPr lvl="7" algn="l">
              <a:lnSpc>
                <a:spcPct val="100000"/>
              </a:lnSpc>
              <a:spcBef>
                <a:spcPts val="0"/>
              </a:spcBef>
              <a:spcAft>
                <a:spcPts val="0"/>
              </a:spcAft>
              <a:buSzPts val="2800"/>
              <a:buNone/>
              <a:defRPr sz="3600">
                <a:latin typeface="Roboto"/>
                <a:ea typeface="Roboto"/>
                <a:cs typeface="Roboto"/>
                <a:sym typeface="Roboto"/>
              </a:defRPr>
            </a:lvl8pPr>
            <a:lvl9pPr lvl="8" algn="l">
              <a:lnSpc>
                <a:spcPct val="100000"/>
              </a:lnSpc>
              <a:spcBef>
                <a:spcPts val="0"/>
              </a:spcBef>
              <a:spcAft>
                <a:spcPts val="0"/>
              </a:spcAft>
              <a:buSzPts val="2800"/>
              <a:buNone/>
              <a:defRPr sz="3600">
                <a:latin typeface="Roboto"/>
                <a:ea typeface="Roboto"/>
                <a:cs typeface="Roboto"/>
                <a:sym typeface="Roboto"/>
              </a:defRPr>
            </a:lvl9pPr>
          </a:lstStyle>
          <a:p/>
        </p:txBody>
      </p:sp>
      <p:pic>
        <p:nvPicPr>
          <p:cNvPr id="12" name="Google Shape;12;p26"/>
          <p:cNvPicPr preferRelativeResize="0"/>
          <p:nvPr/>
        </p:nvPicPr>
        <p:blipFill rotWithShape="1">
          <a:blip r:embed="rId3">
            <a:alphaModFix/>
          </a:blip>
          <a:srcRect b="0" l="0" r="0" t="0"/>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8" name="Google Shape;5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2" name="Google Shape;6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13" name="Shape 13"/>
        <p:cNvGrpSpPr/>
        <p:nvPr/>
      </p:nvGrpSpPr>
      <p:grpSpPr>
        <a:xfrm>
          <a:off x="0" y="0"/>
          <a:ext cx="0" cy="0"/>
          <a:chOff x="0" y="0"/>
          <a:chExt cx="0" cy="0"/>
        </a:xfrm>
      </p:grpSpPr>
      <p:pic>
        <p:nvPicPr>
          <p:cNvPr id="14" name="Google Shape;14;p27"/>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15" name="Google Shape;15;p27"/>
          <p:cNvPicPr preferRelativeResize="0"/>
          <p:nvPr/>
        </p:nvPicPr>
        <p:blipFill rotWithShape="1">
          <a:blip r:embed="rId3">
            <a:alphaModFix/>
          </a:blip>
          <a:srcRect b="0" l="0" r="0" t="0"/>
          <a:stretch/>
        </p:blipFill>
        <p:spPr>
          <a:xfrm>
            <a:off x="2772000" y="0"/>
            <a:ext cx="6371999" cy="5169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16" name="Shape 16"/>
        <p:cNvGrpSpPr/>
        <p:nvPr/>
      </p:nvGrpSpPr>
      <p:grpSpPr>
        <a:xfrm>
          <a:off x="0" y="0"/>
          <a:ext cx="0" cy="0"/>
          <a:chOff x="0" y="0"/>
          <a:chExt cx="0" cy="0"/>
        </a:xfrm>
      </p:grpSpPr>
      <p:sp>
        <p:nvSpPr>
          <p:cNvPr id="17" name="Google Shape;17;p2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sz="2200">
                <a:solidFill>
                  <a:srgbClr val="FFFFFF"/>
                </a:solidFill>
                <a:latin typeface="Varela Round"/>
                <a:ea typeface="Varela Round"/>
                <a:cs typeface="Varela Round"/>
                <a:sym typeface="Varela Round"/>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19" name="Google Shape;19;p2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None/>
              <a:defRPr>
                <a:solidFill>
                  <a:srgbClr val="FFFFFF"/>
                </a:solidFill>
                <a:latin typeface="Raleway Light"/>
                <a:ea typeface="Raleway Light"/>
                <a:cs typeface="Raleway Light"/>
                <a:sym typeface="Raleway Light"/>
              </a:defRPr>
            </a:lvl1pPr>
            <a:lvl2pPr lvl="1" algn="l">
              <a:lnSpc>
                <a:spcPct val="115000"/>
              </a:lnSpc>
              <a:spcBef>
                <a:spcPts val="1600"/>
              </a:spcBef>
              <a:spcAft>
                <a:spcPts val="0"/>
              </a:spcAft>
              <a:buSzPts val="1400"/>
              <a:buNone/>
              <a:defRPr>
                <a:solidFill>
                  <a:srgbClr val="FFFFFF"/>
                </a:solidFill>
                <a:latin typeface="Raleway"/>
                <a:ea typeface="Raleway"/>
                <a:cs typeface="Raleway"/>
                <a:sym typeface="Raleway"/>
              </a:defRPr>
            </a:lvl2pPr>
            <a:lvl3pPr lvl="2" algn="l">
              <a:lnSpc>
                <a:spcPct val="115000"/>
              </a:lnSpc>
              <a:spcBef>
                <a:spcPts val="1600"/>
              </a:spcBef>
              <a:spcAft>
                <a:spcPts val="0"/>
              </a:spcAft>
              <a:buSzPts val="1400"/>
              <a:buNone/>
              <a:defRPr>
                <a:solidFill>
                  <a:srgbClr val="FFFFFF"/>
                </a:solidFill>
                <a:latin typeface="Raleway"/>
                <a:ea typeface="Raleway"/>
                <a:cs typeface="Raleway"/>
                <a:sym typeface="Raleway"/>
              </a:defRPr>
            </a:lvl3pPr>
            <a:lvl4pPr lvl="3" algn="l">
              <a:lnSpc>
                <a:spcPct val="115000"/>
              </a:lnSpc>
              <a:spcBef>
                <a:spcPts val="1600"/>
              </a:spcBef>
              <a:spcAft>
                <a:spcPts val="0"/>
              </a:spcAft>
              <a:buSzPts val="1400"/>
              <a:buNone/>
              <a:defRPr>
                <a:solidFill>
                  <a:srgbClr val="FFFFFF"/>
                </a:solidFill>
                <a:latin typeface="Raleway"/>
                <a:ea typeface="Raleway"/>
                <a:cs typeface="Raleway"/>
                <a:sym typeface="Raleway"/>
              </a:defRPr>
            </a:lvl4pPr>
            <a:lvl5pPr lvl="4" algn="l">
              <a:lnSpc>
                <a:spcPct val="115000"/>
              </a:lnSpc>
              <a:spcBef>
                <a:spcPts val="1600"/>
              </a:spcBef>
              <a:spcAft>
                <a:spcPts val="0"/>
              </a:spcAft>
              <a:buSzPts val="1400"/>
              <a:buNone/>
              <a:defRPr>
                <a:solidFill>
                  <a:srgbClr val="FFFFFF"/>
                </a:solidFill>
                <a:latin typeface="Raleway"/>
                <a:ea typeface="Raleway"/>
                <a:cs typeface="Raleway"/>
                <a:sym typeface="Raleway"/>
              </a:defRPr>
            </a:lvl5pPr>
            <a:lvl6pPr lvl="5" algn="l">
              <a:lnSpc>
                <a:spcPct val="115000"/>
              </a:lnSpc>
              <a:spcBef>
                <a:spcPts val="1600"/>
              </a:spcBef>
              <a:spcAft>
                <a:spcPts val="0"/>
              </a:spcAft>
              <a:buSzPts val="1400"/>
              <a:buNone/>
              <a:defRPr>
                <a:solidFill>
                  <a:srgbClr val="FFFFFF"/>
                </a:solidFill>
                <a:latin typeface="Raleway"/>
                <a:ea typeface="Raleway"/>
                <a:cs typeface="Raleway"/>
                <a:sym typeface="Raleway"/>
              </a:defRPr>
            </a:lvl6pPr>
            <a:lvl7pPr lvl="6" algn="l">
              <a:lnSpc>
                <a:spcPct val="115000"/>
              </a:lnSpc>
              <a:spcBef>
                <a:spcPts val="1600"/>
              </a:spcBef>
              <a:spcAft>
                <a:spcPts val="0"/>
              </a:spcAft>
              <a:buSzPts val="1400"/>
              <a:buNone/>
              <a:defRPr>
                <a:solidFill>
                  <a:srgbClr val="FFFFFF"/>
                </a:solidFill>
                <a:latin typeface="Raleway"/>
                <a:ea typeface="Raleway"/>
                <a:cs typeface="Raleway"/>
                <a:sym typeface="Raleway"/>
              </a:defRPr>
            </a:lvl7pPr>
            <a:lvl8pPr lvl="7" algn="l">
              <a:lnSpc>
                <a:spcPct val="115000"/>
              </a:lnSpc>
              <a:spcBef>
                <a:spcPts val="1600"/>
              </a:spcBef>
              <a:spcAft>
                <a:spcPts val="0"/>
              </a:spcAft>
              <a:buSzPts val="1400"/>
              <a:buNone/>
              <a:defRPr>
                <a:solidFill>
                  <a:srgbClr val="FFFFFF"/>
                </a:solidFill>
                <a:latin typeface="Raleway"/>
                <a:ea typeface="Raleway"/>
                <a:cs typeface="Raleway"/>
                <a:sym typeface="Raleway"/>
              </a:defRPr>
            </a:lvl8pPr>
            <a:lvl9pPr lvl="8" algn="l">
              <a:lnSpc>
                <a:spcPct val="115000"/>
              </a:lnSpc>
              <a:spcBef>
                <a:spcPts val="1600"/>
              </a:spcBef>
              <a:spcAft>
                <a:spcPts val="1600"/>
              </a:spcAft>
              <a:buSzPts val="1400"/>
              <a:buNone/>
              <a:defRPr>
                <a:solidFill>
                  <a:srgbClr val="FFFFFF"/>
                </a:solidFill>
                <a:latin typeface="Raleway"/>
                <a:ea typeface="Raleway"/>
                <a:cs typeface="Raleway"/>
                <a:sym typeface="Raleway"/>
              </a:defRPr>
            </a:lvl9pPr>
          </a:lstStyle>
          <a:p/>
        </p:txBody>
      </p:sp>
      <p:pic>
        <p:nvPicPr>
          <p:cNvPr id="20" name="Google Shape;20;p28"/>
          <p:cNvPicPr preferRelativeResize="0"/>
          <p:nvPr/>
        </p:nvPicPr>
        <p:blipFill rotWithShape="1">
          <a:blip r:embed="rId2">
            <a:alphaModFix/>
          </a:blip>
          <a:srcRect b="0" l="0" r="51270" t="0"/>
          <a:stretch/>
        </p:blipFill>
        <p:spPr>
          <a:xfrm>
            <a:off x="126000" y="127800"/>
            <a:ext cx="686432" cy="486000"/>
          </a:xfrm>
          <a:prstGeom prst="rect">
            <a:avLst/>
          </a:prstGeom>
          <a:noFill/>
          <a:ln>
            <a:noFill/>
          </a:ln>
        </p:spPr>
      </p:pic>
      <p:sp>
        <p:nvSpPr>
          <p:cNvPr id="21" name="Google Shape;21;p28"/>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sz="3600">
                <a:solidFill>
                  <a:srgbClr val="F76C6C"/>
                </a:solidFill>
                <a:latin typeface="Varela Round"/>
                <a:ea typeface="Varela Round"/>
                <a:cs typeface="Varela Round"/>
                <a:sym typeface="Varela Round"/>
              </a:defRPr>
            </a:lvl1pPr>
            <a:lvl2pPr lvl="1" algn="l">
              <a:lnSpc>
                <a:spcPct val="100000"/>
              </a:lnSpc>
              <a:spcBef>
                <a:spcPts val="0"/>
              </a:spcBef>
              <a:spcAft>
                <a:spcPts val="0"/>
              </a:spcAft>
              <a:buSzPts val="2800"/>
              <a:buNone/>
              <a:defRPr>
                <a:latin typeface="Varela Round"/>
                <a:ea typeface="Varela Round"/>
                <a:cs typeface="Varela Round"/>
                <a:sym typeface="Varela Round"/>
              </a:defRPr>
            </a:lvl2pPr>
            <a:lvl3pPr lvl="2" algn="l">
              <a:lnSpc>
                <a:spcPct val="100000"/>
              </a:lnSpc>
              <a:spcBef>
                <a:spcPts val="0"/>
              </a:spcBef>
              <a:spcAft>
                <a:spcPts val="0"/>
              </a:spcAft>
              <a:buSzPts val="2800"/>
              <a:buNone/>
              <a:defRPr>
                <a:latin typeface="Varela Round"/>
                <a:ea typeface="Varela Round"/>
                <a:cs typeface="Varela Round"/>
                <a:sym typeface="Varela Round"/>
              </a:defRPr>
            </a:lvl3pPr>
            <a:lvl4pPr lvl="3" algn="l">
              <a:lnSpc>
                <a:spcPct val="100000"/>
              </a:lnSpc>
              <a:spcBef>
                <a:spcPts val="0"/>
              </a:spcBef>
              <a:spcAft>
                <a:spcPts val="0"/>
              </a:spcAft>
              <a:buSzPts val="2800"/>
              <a:buNone/>
              <a:defRPr>
                <a:latin typeface="Varela Round"/>
                <a:ea typeface="Varela Round"/>
                <a:cs typeface="Varela Round"/>
                <a:sym typeface="Varela Round"/>
              </a:defRPr>
            </a:lvl4pPr>
            <a:lvl5pPr lvl="4" algn="l">
              <a:lnSpc>
                <a:spcPct val="100000"/>
              </a:lnSpc>
              <a:spcBef>
                <a:spcPts val="0"/>
              </a:spcBef>
              <a:spcAft>
                <a:spcPts val="0"/>
              </a:spcAft>
              <a:buSzPts val="2800"/>
              <a:buNone/>
              <a:defRPr>
                <a:latin typeface="Varela Round"/>
                <a:ea typeface="Varela Round"/>
                <a:cs typeface="Varela Round"/>
                <a:sym typeface="Varela Round"/>
              </a:defRPr>
            </a:lvl5pPr>
            <a:lvl6pPr lvl="5" algn="l">
              <a:lnSpc>
                <a:spcPct val="100000"/>
              </a:lnSpc>
              <a:spcBef>
                <a:spcPts val="0"/>
              </a:spcBef>
              <a:spcAft>
                <a:spcPts val="0"/>
              </a:spcAft>
              <a:buSzPts val="2800"/>
              <a:buNone/>
              <a:defRPr>
                <a:latin typeface="Varela Round"/>
                <a:ea typeface="Varela Round"/>
                <a:cs typeface="Varela Round"/>
                <a:sym typeface="Varela Round"/>
              </a:defRPr>
            </a:lvl6pPr>
            <a:lvl7pPr lvl="6" algn="l">
              <a:lnSpc>
                <a:spcPct val="100000"/>
              </a:lnSpc>
              <a:spcBef>
                <a:spcPts val="0"/>
              </a:spcBef>
              <a:spcAft>
                <a:spcPts val="0"/>
              </a:spcAft>
              <a:buSzPts val="2800"/>
              <a:buNone/>
              <a:defRPr>
                <a:latin typeface="Varela Round"/>
                <a:ea typeface="Varela Round"/>
                <a:cs typeface="Varela Round"/>
                <a:sym typeface="Varela Round"/>
              </a:defRPr>
            </a:lvl7pPr>
            <a:lvl8pPr lvl="7" algn="l">
              <a:lnSpc>
                <a:spcPct val="100000"/>
              </a:lnSpc>
              <a:spcBef>
                <a:spcPts val="0"/>
              </a:spcBef>
              <a:spcAft>
                <a:spcPts val="0"/>
              </a:spcAft>
              <a:buSzPts val="2800"/>
              <a:buNone/>
              <a:defRPr>
                <a:latin typeface="Varela Round"/>
                <a:ea typeface="Varela Round"/>
                <a:cs typeface="Varela Round"/>
                <a:sym typeface="Varela Round"/>
              </a:defRPr>
            </a:lvl8pPr>
            <a:lvl9pPr lvl="8" algn="l">
              <a:lnSpc>
                <a:spcPct val="100000"/>
              </a:lnSpc>
              <a:spcBef>
                <a:spcPts val="0"/>
              </a:spcBef>
              <a:spcAft>
                <a:spcPts val="0"/>
              </a:spcAft>
              <a:buSzPts val="2800"/>
              <a:buNone/>
              <a:defRPr>
                <a:latin typeface="Varela Round"/>
                <a:ea typeface="Varela Round"/>
                <a:cs typeface="Varela Round"/>
                <a:sym typeface="Varela Round"/>
              </a:defRPr>
            </a:lvl9pPr>
          </a:lstStyle>
          <a:p/>
        </p:txBody>
      </p:sp>
      <p:sp>
        <p:nvSpPr>
          <p:cNvPr id="22" name="Google Shape;22;p28"/>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b="1">
                <a:solidFill>
                  <a:srgbClr val="F76C6C"/>
                </a:solidFill>
                <a:latin typeface="Raleway"/>
                <a:ea typeface="Raleway"/>
                <a:cs typeface="Raleway"/>
                <a:sym typeface="Raleway"/>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28"/>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Clr>
                <a:srgbClr val="3B424E"/>
              </a:buClr>
              <a:buSzPts val="1800"/>
              <a:buFont typeface="Raleway"/>
              <a:buChar char="●"/>
              <a:defRPr>
                <a:solidFill>
                  <a:srgbClr val="3B424E"/>
                </a:solidFill>
                <a:latin typeface="Raleway"/>
                <a:ea typeface="Raleway"/>
                <a:cs typeface="Raleway"/>
                <a:sym typeface="Raleway"/>
              </a:defRPr>
            </a:lvl1pPr>
            <a:lvl2pPr indent="-317500" lvl="1" marL="9144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algn="l">
              <a:lnSpc>
                <a:spcPct val="115000"/>
              </a:lnSpc>
              <a:spcBef>
                <a:spcPts val="160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algn="l">
              <a:lnSpc>
                <a:spcPct val="115000"/>
              </a:lnSpc>
              <a:spcBef>
                <a:spcPts val="1600"/>
              </a:spcBef>
              <a:spcAft>
                <a:spcPts val="160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 name="Google Shape;26;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 name="Google Shape;45;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fr"/>
              <a:t>Les métiers du test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Pourquoi tester ?</a:t>
            </a:r>
            <a:endParaRPr/>
          </a:p>
        </p:txBody>
      </p:sp>
      <p:sp>
        <p:nvSpPr>
          <p:cNvPr id="133" name="Google Shape;133;p10"/>
          <p:cNvSpPr txBox="1"/>
          <p:nvPr/>
        </p:nvSpPr>
        <p:spPr>
          <a:xfrm>
            <a:off x="1072638" y="1406275"/>
            <a:ext cx="483300" cy="50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fr" sz="2400" u="none" cap="none" strike="noStrike">
                <a:solidFill>
                  <a:srgbClr val="5A5A5A"/>
                </a:solidFill>
                <a:latin typeface="Roboto"/>
                <a:ea typeface="Roboto"/>
                <a:cs typeface="Roboto"/>
                <a:sym typeface="Roboto"/>
              </a:rPr>
              <a:t>🎨</a:t>
            </a:r>
            <a:endParaRPr b="0" i="0" sz="2400" u="none" cap="none" strike="noStrike">
              <a:solidFill>
                <a:srgbClr val="000000"/>
              </a:solidFill>
              <a:latin typeface="Arial"/>
              <a:ea typeface="Arial"/>
              <a:cs typeface="Arial"/>
              <a:sym typeface="Arial"/>
            </a:endParaRPr>
          </a:p>
        </p:txBody>
      </p:sp>
      <p:sp>
        <p:nvSpPr>
          <p:cNvPr id="134" name="Google Shape;134;p10"/>
          <p:cNvSpPr txBox="1"/>
          <p:nvPr/>
        </p:nvSpPr>
        <p:spPr>
          <a:xfrm>
            <a:off x="1890463" y="1271675"/>
            <a:ext cx="6252000" cy="883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Varela Round"/>
                <a:ea typeface="Varela Round"/>
                <a:cs typeface="Varela Round"/>
                <a:sym typeface="Varela Round"/>
              </a:rPr>
              <a:t>La présence d’une anomalie, même mineur, a un impact sur la fidélisation des utilisateurs sur le produit. Avec la concurrence actuel, les moindre détails permettent de gagner une part de marché.</a:t>
            </a:r>
            <a:endParaRPr b="0" i="0" sz="1400" u="none" cap="none" strike="noStrike">
              <a:solidFill>
                <a:srgbClr val="000000"/>
              </a:solidFill>
              <a:latin typeface="Varela Round"/>
              <a:ea typeface="Varela Round"/>
              <a:cs typeface="Varela Round"/>
              <a:sym typeface="Varela Round"/>
            </a:endParaRPr>
          </a:p>
        </p:txBody>
      </p:sp>
      <p:pic>
        <p:nvPicPr>
          <p:cNvPr id="135" name="Google Shape;135;p10"/>
          <p:cNvPicPr preferRelativeResize="0"/>
          <p:nvPr/>
        </p:nvPicPr>
        <p:blipFill rotWithShape="1">
          <a:blip r:embed="rId3">
            <a:alphaModFix/>
          </a:blip>
          <a:srcRect b="0" l="0" r="0" t="0"/>
          <a:stretch/>
        </p:blipFill>
        <p:spPr>
          <a:xfrm>
            <a:off x="3090425" y="2425627"/>
            <a:ext cx="2963150" cy="226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1"/>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Pourquoi tester ?</a:t>
            </a:r>
            <a:endParaRPr/>
          </a:p>
        </p:txBody>
      </p:sp>
      <p:sp>
        <p:nvSpPr>
          <p:cNvPr id="141" name="Google Shape;141;p11"/>
          <p:cNvSpPr txBox="1"/>
          <p:nvPr/>
        </p:nvSpPr>
        <p:spPr>
          <a:xfrm>
            <a:off x="1044650" y="2255638"/>
            <a:ext cx="453000" cy="50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fr" sz="2400" u="none" cap="none" strike="noStrike">
                <a:solidFill>
                  <a:srgbClr val="5A5A5A"/>
                </a:solidFill>
                <a:latin typeface="Roboto"/>
                <a:ea typeface="Roboto"/>
                <a:cs typeface="Roboto"/>
                <a:sym typeface="Roboto"/>
              </a:rPr>
              <a:t>⏳</a:t>
            </a:r>
            <a:endParaRPr b="0" i="0" sz="2400" u="none" cap="none" strike="noStrike">
              <a:solidFill>
                <a:srgbClr val="000000"/>
              </a:solidFill>
              <a:latin typeface="Arial"/>
              <a:ea typeface="Arial"/>
              <a:cs typeface="Arial"/>
              <a:sym typeface="Arial"/>
            </a:endParaRPr>
          </a:p>
        </p:txBody>
      </p:sp>
      <p:sp>
        <p:nvSpPr>
          <p:cNvPr id="142" name="Google Shape;142;p11"/>
          <p:cNvSpPr txBox="1"/>
          <p:nvPr/>
        </p:nvSpPr>
        <p:spPr>
          <a:xfrm>
            <a:off x="1847325" y="2129988"/>
            <a:ext cx="6252000" cy="883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Varela Round"/>
                <a:ea typeface="Varela Round"/>
                <a:cs typeface="Varela Round"/>
                <a:sym typeface="Varela Round"/>
              </a:rPr>
              <a:t>La présence d’une anomalie a un impact sur la productivité des tâches. Toutes les fonctionnalités en cours de développement devront être stoppées pour corriger les anomalies présentes en production. </a:t>
            </a:r>
            <a:endParaRPr b="0" i="0" sz="14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2"/>
          <p:cNvSpPr txBox="1"/>
          <p:nvPr>
            <p:ph type="title"/>
          </p:nvPr>
        </p:nvSpPr>
        <p:spPr>
          <a:xfrm>
            <a:off x="1171250" y="-2650"/>
            <a:ext cx="25890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Tester, oui mais ...</a:t>
            </a:r>
            <a:endParaRPr/>
          </a:p>
        </p:txBody>
      </p:sp>
      <p:pic>
        <p:nvPicPr>
          <p:cNvPr id="148" name="Google Shape;148;p12"/>
          <p:cNvPicPr preferRelativeResize="0"/>
          <p:nvPr/>
        </p:nvPicPr>
        <p:blipFill rotWithShape="1">
          <a:blip r:embed="rId3">
            <a:alphaModFix/>
          </a:blip>
          <a:srcRect b="0" l="0" r="0" t="0"/>
          <a:stretch/>
        </p:blipFill>
        <p:spPr>
          <a:xfrm>
            <a:off x="703575" y="1394050"/>
            <a:ext cx="4931601" cy="2675825"/>
          </a:xfrm>
          <a:prstGeom prst="rect">
            <a:avLst/>
          </a:prstGeom>
          <a:noFill/>
          <a:ln>
            <a:noFill/>
          </a:ln>
        </p:spPr>
      </p:pic>
      <p:sp>
        <p:nvSpPr>
          <p:cNvPr id="149" name="Google Shape;149;p12"/>
          <p:cNvSpPr txBox="1"/>
          <p:nvPr/>
        </p:nvSpPr>
        <p:spPr>
          <a:xfrm>
            <a:off x="6387950" y="1922375"/>
            <a:ext cx="2023500" cy="1872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Tester c’est bien mais ça représente un coût, tout comme la présence d’anomalie. Il faudra ainsi définir une bonne </a:t>
            </a:r>
            <a:r>
              <a:rPr b="0" i="0" lang="fr" sz="1400" u="none" cap="none" strike="noStrike">
                <a:solidFill>
                  <a:srgbClr val="E06666"/>
                </a:solidFill>
                <a:latin typeface="Arial"/>
                <a:ea typeface="Arial"/>
                <a:cs typeface="Arial"/>
                <a:sym typeface="Arial"/>
              </a:rPr>
              <a:t>stratégie de test</a:t>
            </a:r>
            <a:r>
              <a:rPr b="0" i="0" lang="fr" sz="1400" u="none" cap="none" strike="noStrike">
                <a:solidFill>
                  <a:srgbClr val="000000"/>
                </a:solidFill>
                <a:latin typeface="Arial"/>
                <a:ea typeface="Arial"/>
                <a:cs typeface="Arial"/>
                <a:sym typeface="Arial"/>
              </a:rPr>
              <a:t> afin de limiter le coût en test et en anomalie.</a:t>
            </a:r>
            <a:endParaRPr b="0" i="0" sz="1400" u="none" cap="none" strike="noStrike">
              <a:solidFill>
                <a:srgbClr val="000000"/>
              </a:solidFill>
              <a:latin typeface="Arial"/>
              <a:ea typeface="Arial"/>
              <a:cs typeface="Arial"/>
              <a:sym typeface="Arial"/>
            </a:endParaRPr>
          </a:p>
        </p:txBody>
      </p:sp>
      <p:sp>
        <p:nvSpPr>
          <p:cNvPr id="150" name="Google Shape;150;p12"/>
          <p:cNvSpPr txBox="1"/>
          <p:nvPr/>
        </p:nvSpPr>
        <p:spPr>
          <a:xfrm>
            <a:off x="7018375" y="1394050"/>
            <a:ext cx="445500" cy="49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5A5A5A"/>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51" name="Google Shape;151;p12"/>
          <p:cNvSpPr txBox="1"/>
          <p:nvPr/>
        </p:nvSpPr>
        <p:spPr>
          <a:xfrm>
            <a:off x="7384650" y="1420450"/>
            <a:ext cx="4455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5A5A5A"/>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3"/>
          <p:cNvSpPr txBox="1"/>
          <p:nvPr>
            <p:ph idx="4294967295" type="title"/>
          </p:nvPr>
        </p:nvSpPr>
        <p:spPr>
          <a:xfrm>
            <a:off x="293975" y="2205300"/>
            <a:ext cx="3738900" cy="7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a:latin typeface="Varela Round"/>
                <a:ea typeface="Varela Round"/>
                <a:cs typeface="Varela Round"/>
                <a:sym typeface="Varela Round"/>
              </a:rPr>
              <a:t>Le testeur, enfin ! </a:t>
            </a:r>
            <a:endParaRPr b="1">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4"/>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passé </a:t>
            </a:r>
            <a:endParaRPr/>
          </a:p>
        </p:txBody>
      </p:sp>
      <p:pic>
        <p:nvPicPr>
          <p:cNvPr id="162" name="Google Shape;162;p14"/>
          <p:cNvPicPr preferRelativeResize="0"/>
          <p:nvPr/>
        </p:nvPicPr>
        <p:blipFill rotWithShape="1">
          <a:blip r:embed="rId3">
            <a:alphaModFix/>
          </a:blip>
          <a:srcRect b="0" l="0" r="0" t="0"/>
          <a:stretch/>
        </p:blipFill>
        <p:spPr>
          <a:xfrm>
            <a:off x="2077925" y="1388475"/>
            <a:ext cx="1695450" cy="270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passé </a:t>
            </a:r>
            <a:endParaRPr/>
          </a:p>
        </p:txBody>
      </p:sp>
      <p:pic>
        <p:nvPicPr>
          <p:cNvPr id="168" name="Google Shape;168;p15"/>
          <p:cNvPicPr preferRelativeResize="0"/>
          <p:nvPr/>
        </p:nvPicPr>
        <p:blipFill rotWithShape="1">
          <a:blip r:embed="rId3">
            <a:alphaModFix/>
          </a:blip>
          <a:srcRect b="0" l="0" r="0" t="0"/>
          <a:stretch/>
        </p:blipFill>
        <p:spPr>
          <a:xfrm>
            <a:off x="635625" y="1647500"/>
            <a:ext cx="3325450" cy="2535650"/>
          </a:xfrm>
          <a:prstGeom prst="rect">
            <a:avLst/>
          </a:prstGeom>
          <a:noFill/>
          <a:ln>
            <a:noFill/>
          </a:ln>
        </p:spPr>
      </p:pic>
      <p:sp>
        <p:nvSpPr>
          <p:cNvPr id="169" name="Google Shape;169;p15"/>
          <p:cNvSpPr txBox="1"/>
          <p:nvPr/>
        </p:nvSpPr>
        <p:spPr>
          <a:xfrm>
            <a:off x="5081675" y="1257975"/>
            <a:ext cx="3186300" cy="3314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Le testeur, par le passé, est vu comme un “valideur”. </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Il va s’assurer que le comportement souhaité est correct. </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Il va aussi remonter les anomalies auprès des développeurs.</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Il ne participe pas à la construction du produit. Très isolé des autres équipes. Il communique peu avec les équipes produit et de développeurs.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pic>
        <p:nvPicPr>
          <p:cNvPr id="175" name="Google Shape;175;p16"/>
          <p:cNvPicPr preferRelativeResize="0"/>
          <p:nvPr/>
        </p:nvPicPr>
        <p:blipFill rotWithShape="1">
          <a:blip r:embed="rId3">
            <a:alphaModFix/>
          </a:blip>
          <a:srcRect b="0" l="0" r="0" t="0"/>
          <a:stretch/>
        </p:blipFill>
        <p:spPr>
          <a:xfrm>
            <a:off x="899925" y="1504050"/>
            <a:ext cx="2777300" cy="2777300"/>
          </a:xfrm>
          <a:prstGeom prst="rect">
            <a:avLst/>
          </a:prstGeom>
          <a:noFill/>
          <a:ln>
            <a:noFill/>
          </a:ln>
        </p:spPr>
      </p:pic>
      <p:sp>
        <p:nvSpPr>
          <p:cNvPr id="176" name="Google Shape;176;p16"/>
          <p:cNvSpPr txBox="1"/>
          <p:nvPr/>
        </p:nvSpPr>
        <p:spPr>
          <a:xfrm>
            <a:off x="4840075" y="1253425"/>
            <a:ext cx="3345000" cy="350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Aujourd’hui, le testeur a une place incontournable dans le développement d’un produit. </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Il est intégré dans l’équipe de développement, il participe à l’élaboration de la spécification, il va donner son avis sur le produit. </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Il va aussi contribuer, à travers le test, à la construction de la qualité du produit.  </a:t>
            </a:r>
            <a:br>
              <a:rPr b="0" i="0" lang="fr" sz="1400" u="none" cap="none" strike="noStrike">
                <a:solidFill>
                  <a:srgbClr val="000000"/>
                </a:solidFill>
                <a:latin typeface="Arial"/>
                <a:ea typeface="Arial"/>
                <a:cs typeface="Arial"/>
                <a:sym typeface="Arial"/>
              </a:rPr>
            </a:br>
            <a:br>
              <a:rPr b="0" i="0" lang="fr" sz="1400" u="none" cap="none" strike="noStrike">
                <a:solidFill>
                  <a:srgbClr val="000000"/>
                </a:solidFill>
                <a:latin typeface="Arial"/>
                <a:ea typeface="Arial"/>
                <a:cs typeface="Arial"/>
                <a:sym typeface="Arial"/>
              </a:rPr>
            </a:br>
            <a:r>
              <a:rPr b="0" i="0" lang="fr" sz="1400" u="none" cap="none" strike="noStrike">
                <a:solidFill>
                  <a:srgbClr val="000000"/>
                </a:solidFill>
                <a:latin typeface="Arial"/>
                <a:ea typeface="Arial"/>
                <a:cs typeface="Arial"/>
                <a:sym typeface="Arial"/>
              </a:rPr>
              <a:t>Le testeur va participer à la fois à des problématiques produits mais aussi à des problématiques techniques.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182" name="Google Shape;182;p17"/>
          <p:cNvSpPr txBox="1"/>
          <p:nvPr/>
        </p:nvSpPr>
        <p:spPr>
          <a:xfrm>
            <a:off x="1570550" y="1185475"/>
            <a:ext cx="9363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
        <p:nvSpPr>
          <p:cNvPr id="183" name="Google Shape;183;p17"/>
          <p:cNvSpPr txBox="1"/>
          <p:nvPr/>
        </p:nvSpPr>
        <p:spPr>
          <a:xfrm>
            <a:off x="1268600" y="2254650"/>
            <a:ext cx="1540200" cy="31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Communiquer</a:t>
            </a:r>
            <a:endParaRPr b="0" i="0" sz="1400" u="none" cap="none" strike="noStrike">
              <a:solidFill>
                <a:srgbClr val="000000"/>
              </a:solidFill>
              <a:latin typeface="Arial"/>
              <a:ea typeface="Arial"/>
              <a:cs typeface="Arial"/>
              <a:sym typeface="Arial"/>
            </a:endParaRPr>
          </a:p>
        </p:txBody>
      </p:sp>
      <p:sp>
        <p:nvSpPr>
          <p:cNvPr id="184" name="Google Shape;184;p17"/>
          <p:cNvSpPr txBox="1"/>
          <p:nvPr/>
        </p:nvSpPr>
        <p:spPr>
          <a:xfrm>
            <a:off x="6489900" y="1055300"/>
            <a:ext cx="9363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
        <p:nvSpPr>
          <p:cNvPr id="185" name="Google Shape;185;p17"/>
          <p:cNvSpPr txBox="1"/>
          <p:nvPr/>
        </p:nvSpPr>
        <p:spPr>
          <a:xfrm>
            <a:off x="6187950" y="2116950"/>
            <a:ext cx="1540200" cy="45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Détecter les anomalies</a:t>
            </a:r>
            <a:endParaRPr b="0" i="0" sz="1400" u="none" cap="none" strike="noStrike">
              <a:solidFill>
                <a:srgbClr val="000000"/>
              </a:solidFill>
              <a:latin typeface="Arial"/>
              <a:ea typeface="Arial"/>
              <a:cs typeface="Arial"/>
              <a:sym typeface="Arial"/>
            </a:endParaRPr>
          </a:p>
        </p:txBody>
      </p:sp>
      <p:sp>
        <p:nvSpPr>
          <p:cNvPr id="186" name="Google Shape;186;p17"/>
          <p:cNvSpPr txBox="1"/>
          <p:nvPr/>
        </p:nvSpPr>
        <p:spPr>
          <a:xfrm>
            <a:off x="1321400" y="3269500"/>
            <a:ext cx="10119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
        <p:nvSpPr>
          <p:cNvPr id="187" name="Google Shape;187;p17"/>
          <p:cNvSpPr txBox="1"/>
          <p:nvPr/>
        </p:nvSpPr>
        <p:spPr>
          <a:xfrm>
            <a:off x="1057250" y="4355150"/>
            <a:ext cx="1540200" cy="31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Analyser</a:t>
            </a:r>
            <a:endParaRPr b="0" i="0" sz="1400" u="none" cap="none" strike="noStrike">
              <a:solidFill>
                <a:srgbClr val="000000"/>
              </a:solidFill>
              <a:latin typeface="Arial"/>
              <a:ea typeface="Arial"/>
              <a:cs typeface="Arial"/>
              <a:sym typeface="Arial"/>
            </a:endParaRPr>
          </a:p>
        </p:txBody>
      </p:sp>
      <p:sp>
        <p:nvSpPr>
          <p:cNvPr id="188" name="Google Shape;188;p17"/>
          <p:cNvSpPr txBox="1"/>
          <p:nvPr/>
        </p:nvSpPr>
        <p:spPr>
          <a:xfrm>
            <a:off x="6467250" y="3269500"/>
            <a:ext cx="981600" cy="11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
        <p:nvSpPr>
          <p:cNvPr id="189" name="Google Shape;189;p17"/>
          <p:cNvSpPr txBox="1"/>
          <p:nvPr/>
        </p:nvSpPr>
        <p:spPr>
          <a:xfrm>
            <a:off x="6187950" y="4286300"/>
            <a:ext cx="1540200" cy="45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Automatiser</a:t>
            </a:r>
            <a:endParaRPr b="0" i="0" sz="1400" u="none" cap="none" strike="noStrike">
              <a:solidFill>
                <a:srgbClr val="000000"/>
              </a:solidFill>
              <a:latin typeface="Arial"/>
              <a:ea typeface="Arial"/>
              <a:cs typeface="Arial"/>
              <a:sym typeface="Arial"/>
            </a:endParaRPr>
          </a:p>
        </p:txBody>
      </p:sp>
      <p:pic>
        <p:nvPicPr>
          <p:cNvPr id="190" name="Google Shape;190;p17"/>
          <p:cNvPicPr preferRelativeResize="0"/>
          <p:nvPr/>
        </p:nvPicPr>
        <p:blipFill rotWithShape="1">
          <a:blip r:embed="rId3">
            <a:alphaModFix/>
          </a:blip>
          <a:srcRect b="0" l="0" r="0" t="0"/>
          <a:stretch/>
        </p:blipFill>
        <p:spPr>
          <a:xfrm>
            <a:off x="3230550" y="1771303"/>
            <a:ext cx="2339450" cy="238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196" name="Google Shape;196;p18"/>
          <p:cNvSpPr txBox="1"/>
          <p:nvPr/>
        </p:nvSpPr>
        <p:spPr>
          <a:xfrm>
            <a:off x="3971850" y="1911450"/>
            <a:ext cx="1200300" cy="132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800"/>
              <a:buFont typeface="Arial"/>
              <a:buNone/>
            </a:pPr>
            <a:r>
              <a:rPr b="0" i="0" lang="fr" sz="7800" u="none" cap="none" strike="noStrike">
                <a:solidFill>
                  <a:srgbClr val="5A5A5A"/>
                </a:solidFill>
                <a:latin typeface="Roboto"/>
                <a:ea typeface="Roboto"/>
                <a:cs typeface="Roboto"/>
                <a:sym typeface="Roboto"/>
              </a:rPr>
              <a:t>💬</a:t>
            </a:r>
            <a:endParaRPr b="0" i="0" sz="7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202" name="Google Shape;202;p19"/>
          <p:cNvSpPr txBox="1"/>
          <p:nvPr/>
        </p:nvSpPr>
        <p:spPr>
          <a:xfrm>
            <a:off x="4066050" y="2073450"/>
            <a:ext cx="10119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idx="4294967295" type="title"/>
          </p:nvPr>
        </p:nvSpPr>
        <p:spPr>
          <a:xfrm>
            <a:off x="293975" y="2205300"/>
            <a:ext cx="3738900" cy="7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a:latin typeface="Varela Round"/>
                <a:ea typeface="Varela Round"/>
                <a:cs typeface="Varela Round"/>
                <a:sym typeface="Varela Round"/>
              </a:rPr>
              <a:t>Le test c’est quoi ?</a:t>
            </a:r>
            <a:endParaRPr b="1">
              <a:latin typeface="Varela Round"/>
              <a:ea typeface="Varela Round"/>
              <a:cs typeface="Varela Round"/>
              <a:sym typeface="Varela Rou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208" name="Google Shape;208;p20"/>
          <p:cNvSpPr txBox="1"/>
          <p:nvPr/>
        </p:nvSpPr>
        <p:spPr>
          <a:xfrm>
            <a:off x="4103850" y="2073450"/>
            <a:ext cx="9363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214" name="Google Shape;214;p21"/>
          <p:cNvSpPr txBox="1"/>
          <p:nvPr/>
        </p:nvSpPr>
        <p:spPr>
          <a:xfrm>
            <a:off x="4081200" y="1978950"/>
            <a:ext cx="981600" cy="11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fr" sz="6000" u="none" cap="none" strike="noStrike">
                <a:solidFill>
                  <a:srgbClr val="5A5A5A"/>
                </a:solidFill>
                <a:latin typeface="Roboto"/>
                <a:ea typeface="Roboto"/>
                <a:cs typeface="Roboto"/>
                <a:sym typeface="Roboto"/>
              </a:rPr>
              <a:t>🤖</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idx="4294967295" type="title"/>
          </p:nvPr>
        </p:nvSpPr>
        <p:spPr>
          <a:xfrm>
            <a:off x="293975" y="2205300"/>
            <a:ext cx="3914400" cy="7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a:latin typeface="Varela Round"/>
                <a:ea typeface="Varela Round"/>
                <a:cs typeface="Varela Round"/>
                <a:sym typeface="Varela Round"/>
              </a:rPr>
              <a:t>Les types de postes ?</a:t>
            </a:r>
            <a:endParaRPr b="1">
              <a:latin typeface="Varela Round"/>
              <a:ea typeface="Varela Round"/>
              <a:cs typeface="Varela Round"/>
              <a:sym typeface="Varela Rou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présent </a:t>
            </a:r>
            <a:endParaRPr/>
          </a:p>
        </p:txBody>
      </p:sp>
      <p:sp>
        <p:nvSpPr>
          <p:cNvPr id="225" name="Google Shape;225;p23"/>
          <p:cNvSpPr txBox="1"/>
          <p:nvPr/>
        </p:nvSpPr>
        <p:spPr>
          <a:xfrm>
            <a:off x="1829750" y="2170350"/>
            <a:ext cx="981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 Lead</a:t>
            </a:r>
            <a:endParaRPr b="0" i="0" sz="1400" u="none" cap="none" strike="noStrike">
              <a:solidFill>
                <a:srgbClr val="000000"/>
              </a:solidFill>
              <a:latin typeface="Arial"/>
              <a:ea typeface="Arial"/>
              <a:cs typeface="Arial"/>
              <a:sym typeface="Arial"/>
            </a:endParaRPr>
          </a:p>
        </p:txBody>
      </p:sp>
      <p:sp>
        <p:nvSpPr>
          <p:cNvPr id="226" name="Google Shape;226;p23"/>
          <p:cNvSpPr txBox="1"/>
          <p:nvPr/>
        </p:nvSpPr>
        <p:spPr>
          <a:xfrm>
            <a:off x="5280425" y="1915675"/>
            <a:ext cx="13302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 Manager</a:t>
            </a:r>
            <a:endParaRPr b="0" i="0" sz="1400" u="none" cap="none" strike="noStrike">
              <a:solidFill>
                <a:srgbClr val="000000"/>
              </a:solidFill>
              <a:latin typeface="Arial"/>
              <a:ea typeface="Arial"/>
              <a:cs typeface="Arial"/>
              <a:sym typeface="Arial"/>
            </a:endParaRPr>
          </a:p>
        </p:txBody>
      </p:sp>
      <p:sp>
        <p:nvSpPr>
          <p:cNvPr id="227" name="Google Shape;227;p23"/>
          <p:cNvSpPr txBox="1"/>
          <p:nvPr/>
        </p:nvSpPr>
        <p:spPr>
          <a:xfrm>
            <a:off x="2643000" y="4360075"/>
            <a:ext cx="11652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 Analyst</a:t>
            </a:r>
            <a:endParaRPr b="0" i="0" sz="1400" u="none" cap="none" strike="noStrike">
              <a:solidFill>
                <a:srgbClr val="000000"/>
              </a:solidFill>
              <a:latin typeface="Arial"/>
              <a:ea typeface="Arial"/>
              <a:cs typeface="Arial"/>
              <a:sym typeface="Arial"/>
            </a:endParaRPr>
          </a:p>
        </p:txBody>
      </p:sp>
      <p:sp>
        <p:nvSpPr>
          <p:cNvPr id="228" name="Google Shape;228;p23"/>
          <p:cNvSpPr txBox="1"/>
          <p:nvPr/>
        </p:nvSpPr>
        <p:spPr>
          <a:xfrm>
            <a:off x="6333125" y="3446788"/>
            <a:ext cx="13302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 Engineer</a:t>
            </a:r>
            <a:endParaRPr b="0" i="0" sz="1400" u="none" cap="none" strike="noStrike">
              <a:solidFill>
                <a:srgbClr val="000000"/>
              </a:solidFill>
              <a:latin typeface="Arial"/>
              <a:ea typeface="Arial"/>
              <a:cs typeface="Arial"/>
              <a:sym typeface="Arial"/>
            </a:endParaRPr>
          </a:p>
        </p:txBody>
      </p:sp>
      <p:pic>
        <p:nvPicPr>
          <p:cNvPr id="229" name="Google Shape;229;p23"/>
          <p:cNvPicPr preferRelativeResize="0"/>
          <p:nvPr/>
        </p:nvPicPr>
        <p:blipFill rotWithShape="1">
          <a:blip r:embed="rId3">
            <a:alphaModFix/>
          </a:blip>
          <a:srcRect b="0" l="0" r="0" t="0"/>
          <a:stretch/>
        </p:blipFill>
        <p:spPr>
          <a:xfrm>
            <a:off x="5396375" y="827700"/>
            <a:ext cx="1098325" cy="883050"/>
          </a:xfrm>
          <a:prstGeom prst="rect">
            <a:avLst/>
          </a:prstGeom>
          <a:noFill/>
          <a:ln>
            <a:noFill/>
          </a:ln>
        </p:spPr>
      </p:pic>
      <p:pic>
        <p:nvPicPr>
          <p:cNvPr id="230" name="Google Shape;230;p23"/>
          <p:cNvPicPr preferRelativeResize="0"/>
          <p:nvPr/>
        </p:nvPicPr>
        <p:blipFill rotWithShape="1">
          <a:blip r:embed="rId4">
            <a:alphaModFix/>
          </a:blip>
          <a:srcRect b="0" l="0" r="0" t="0"/>
          <a:stretch/>
        </p:blipFill>
        <p:spPr>
          <a:xfrm>
            <a:off x="556107" y="1184250"/>
            <a:ext cx="734875" cy="2024989"/>
          </a:xfrm>
          <a:prstGeom prst="rect">
            <a:avLst/>
          </a:prstGeom>
          <a:noFill/>
          <a:ln>
            <a:noFill/>
          </a:ln>
        </p:spPr>
      </p:pic>
      <p:pic>
        <p:nvPicPr>
          <p:cNvPr id="231" name="Google Shape;231;p23"/>
          <p:cNvPicPr preferRelativeResize="0"/>
          <p:nvPr/>
        </p:nvPicPr>
        <p:blipFill rotWithShape="1">
          <a:blip r:embed="rId5">
            <a:alphaModFix/>
          </a:blip>
          <a:srcRect b="0" l="0" r="0" t="0"/>
          <a:stretch/>
        </p:blipFill>
        <p:spPr>
          <a:xfrm>
            <a:off x="7604400" y="2424600"/>
            <a:ext cx="1330200" cy="2134332"/>
          </a:xfrm>
          <a:prstGeom prst="rect">
            <a:avLst/>
          </a:prstGeom>
          <a:noFill/>
          <a:ln>
            <a:noFill/>
          </a:ln>
        </p:spPr>
      </p:pic>
      <p:pic>
        <p:nvPicPr>
          <p:cNvPr id="232" name="Google Shape;232;p23"/>
          <p:cNvPicPr preferRelativeResize="0"/>
          <p:nvPr/>
        </p:nvPicPr>
        <p:blipFill rotWithShape="1">
          <a:blip r:embed="rId6">
            <a:alphaModFix/>
          </a:blip>
          <a:srcRect b="0" l="0" r="0" t="0"/>
          <a:stretch/>
        </p:blipFill>
        <p:spPr>
          <a:xfrm>
            <a:off x="3866875" y="2957999"/>
            <a:ext cx="1647175" cy="205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Le futur </a:t>
            </a:r>
            <a:endParaRPr/>
          </a:p>
        </p:txBody>
      </p:sp>
      <p:pic>
        <p:nvPicPr>
          <p:cNvPr id="238" name="Google Shape;238;p24"/>
          <p:cNvPicPr preferRelativeResize="0"/>
          <p:nvPr/>
        </p:nvPicPr>
        <p:blipFill rotWithShape="1">
          <a:blip r:embed="rId3">
            <a:alphaModFix/>
          </a:blip>
          <a:srcRect b="0" l="0" r="0" t="0"/>
          <a:stretch/>
        </p:blipFill>
        <p:spPr>
          <a:xfrm>
            <a:off x="5343525" y="1470550"/>
            <a:ext cx="2884450" cy="2884450"/>
          </a:xfrm>
          <a:prstGeom prst="rect">
            <a:avLst/>
          </a:prstGeom>
          <a:noFill/>
          <a:ln>
            <a:noFill/>
          </a:ln>
        </p:spPr>
      </p:pic>
      <p:sp>
        <p:nvSpPr>
          <p:cNvPr id="239" name="Google Shape;239;p24"/>
          <p:cNvSpPr txBox="1"/>
          <p:nvPr/>
        </p:nvSpPr>
        <p:spPr>
          <a:xfrm>
            <a:off x="2495300" y="1503325"/>
            <a:ext cx="860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TestOps</a:t>
            </a:r>
            <a:endParaRPr b="0" i="0" sz="1400" u="none" cap="none" strike="noStrike">
              <a:solidFill>
                <a:srgbClr val="000000"/>
              </a:solidFill>
              <a:latin typeface="Arial"/>
              <a:ea typeface="Arial"/>
              <a:cs typeface="Arial"/>
              <a:sym typeface="Arial"/>
            </a:endParaRPr>
          </a:p>
        </p:txBody>
      </p:sp>
      <p:sp>
        <p:nvSpPr>
          <p:cNvPr id="240" name="Google Shape;240;p24"/>
          <p:cNvSpPr txBox="1"/>
          <p:nvPr/>
        </p:nvSpPr>
        <p:spPr>
          <a:xfrm>
            <a:off x="810075" y="2257525"/>
            <a:ext cx="1049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UX Tester</a:t>
            </a:r>
            <a:endParaRPr b="0" i="0" sz="1400" u="none" cap="none" strike="noStrike">
              <a:solidFill>
                <a:srgbClr val="000000"/>
              </a:solidFill>
              <a:latin typeface="Arial"/>
              <a:ea typeface="Arial"/>
              <a:cs typeface="Arial"/>
              <a:sym typeface="Arial"/>
            </a:endParaRPr>
          </a:p>
        </p:txBody>
      </p:sp>
      <p:sp>
        <p:nvSpPr>
          <p:cNvPr id="241" name="Google Shape;241;p24"/>
          <p:cNvSpPr txBox="1"/>
          <p:nvPr/>
        </p:nvSpPr>
        <p:spPr>
          <a:xfrm>
            <a:off x="2495300" y="3070150"/>
            <a:ext cx="11277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Back Tester</a:t>
            </a:r>
            <a:endParaRPr b="0" i="0" sz="1400" u="none" cap="none" strike="noStrike">
              <a:solidFill>
                <a:srgbClr val="000000"/>
              </a:solidFill>
              <a:latin typeface="Arial"/>
              <a:ea typeface="Arial"/>
              <a:cs typeface="Arial"/>
              <a:sym typeface="Arial"/>
            </a:endParaRPr>
          </a:p>
        </p:txBody>
      </p:sp>
      <p:sp>
        <p:nvSpPr>
          <p:cNvPr id="242" name="Google Shape;242;p24"/>
          <p:cNvSpPr txBox="1"/>
          <p:nvPr/>
        </p:nvSpPr>
        <p:spPr>
          <a:xfrm>
            <a:off x="810075" y="3955875"/>
            <a:ext cx="1330200" cy="36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Front Tester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Qu’est-ce le test ?</a:t>
            </a:r>
            <a:endParaRPr/>
          </a:p>
        </p:txBody>
      </p:sp>
      <p:sp>
        <p:nvSpPr>
          <p:cNvPr id="80" name="Google Shape;80;p3"/>
          <p:cNvSpPr txBox="1"/>
          <p:nvPr/>
        </p:nvSpPr>
        <p:spPr>
          <a:xfrm>
            <a:off x="1800888" y="2751038"/>
            <a:ext cx="5542200" cy="853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Un </a:t>
            </a:r>
            <a:r>
              <a:rPr b="0" i="0" lang="fr" sz="1400" u="none" cap="none" strike="noStrike">
                <a:solidFill>
                  <a:srgbClr val="E06666"/>
                </a:solidFill>
                <a:latin typeface="Varela Round"/>
                <a:ea typeface="Varela Round"/>
                <a:cs typeface="Varela Round"/>
                <a:sym typeface="Varela Round"/>
              </a:rPr>
              <a:t>test</a:t>
            </a:r>
            <a:r>
              <a:rPr b="0" i="0" lang="fr" sz="1400" u="none" cap="none" strike="noStrike">
                <a:solidFill>
                  <a:srgbClr val="000000"/>
                </a:solidFill>
                <a:latin typeface="Varela Round"/>
                <a:ea typeface="Varela Round"/>
                <a:cs typeface="Varela Round"/>
                <a:sym typeface="Varela Round"/>
              </a:rPr>
              <a:t> désigne une procédure de vérification partielle d'un système. Son objectif principal est d'identifier un nombre maximum de comportements problématiques du logiciel.</a:t>
            </a:r>
            <a:endParaRPr b="0" i="0" sz="1400" u="none" cap="none" strike="noStrike">
              <a:solidFill>
                <a:srgbClr val="000000"/>
              </a:solidFill>
              <a:latin typeface="Varela Round"/>
              <a:ea typeface="Varela Round"/>
              <a:cs typeface="Varela Round"/>
              <a:sym typeface="Varela Round"/>
            </a:endParaRPr>
          </a:p>
        </p:txBody>
      </p:sp>
      <p:pic>
        <p:nvPicPr>
          <p:cNvPr id="81" name="Google Shape;81;p3"/>
          <p:cNvPicPr preferRelativeResize="0"/>
          <p:nvPr/>
        </p:nvPicPr>
        <p:blipFill rotWithShape="1">
          <a:blip r:embed="rId3">
            <a:alphaModFix/>
          </a:blip>
          <a:srcRect b="0" l="0" r="0" t="0"/>
          <a:stretch/>
        </p:blipFill>
        <p:spPr>
          <a:xfrm>
            <a:off x="3997525" y="1483538"/>
            <a:ext cx="1148950" cy="105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Qu’est-ce le test ?</a:t>
            </a:r>
            <a:endParaRPr/>
          </a:p>
        </p:txBody>
      </p:sp>
      <p:pic>
        <p:nvPicPr>
          <p:cNvPr id="87" name="Google Shape;87;p4"/>
          <p:cNvPicPr preferRelativeResize="0"/>
          <p:nvPr/>
        </p:nvPicPr>
        <p:blipFill rotWithShape="1">
          <a:blip r:embed="rId3">
            <a:alphaModFix/>
          </a:blip>
          <a:srcRect b="0" l="0" r="0" t="0"/>
          <a:stretch/>
        </p:blipFill>
        <p:spPr>
          <a:xfrm>
            <a:off x="3695950" y="1373938"/>
            <a:ext cx="1752125" cy="1051275"/>
          </a:xfrm>
          <a:prstGeom prst="rect">
            <a:avLst/>
          </a:prstGeom>
          <a:noFill/>
          <a:ln>
            <a:noFill/>
          </a:ln>
        </p:spPr>
      </p:pic>
      <p:sp>
        <p:nvSpPr>
          <p:cNvPr id="88" name="Google Shape;88;p4"/>
          <p:cNvSpPr txBox="1"/>
          <p:nvPr/>
        </p:nvSpPr>
        <p:spPr>
          <a:xfrm>
            <a:off x="1800900" y="2633754"/>
            <a:ext cx="5542200" cy="1135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a:t>
            </a:r>
            <a:r>
              <a:rPr b="1" i="0" lang="fr" sz="1400" u="none" cap="none" strike="noStrike">
                <a:solidFill>
                  <a:srgbClr val="000000"/>
                </a:solidFill>
                <a:latin typeface="Varela Round"/>
                <a:ea typeface="Varela Round"/>
                <a:cs typeface="Varela Round"/>
                <a:sym typeface="Varela Round"/>
              </a:rPr>
              <a:t>ISTQB</a:t>
            </a:r>
            <a:r>
              <a:rPr b="0" i="0" lang="fr" sz="1400" u="none" cap="none" strike="noStrike">
                <a:solidFill>
                  <a:srgbClr val="000000"/>
                </a:solidFill>
                <a:latin typeface="Varela Round"/>
                <a:ea typeface="Varela Round"/>
                <a:cs typeface="Varela Round"/>
                <a:sym typeface="Varela Round"/>
              </a:rPr>
              <a:t> est une organisation mondiale fondée en 2002, dans le but d’apporter un cadre dans le domaine du test logiciel en mettant en place des certifications. En France, l’ISTQB est représenté par le </a:t>
            </a:r>
            <a:r>
              <a:rPr b="1" i="0" lang="fr" sz="1400" u="none" cap="none" strike="noStrike">
                <a:solidFill>
                  <a:srgbClr val="000000"/>
                </a:solidFill>
                <a:latin typeface="Varela Round"/>
                <a:ea typeface="Varela Round"/>
                <a:cs typeface="Varela Round"/>
                <a:sym typeface="Varela Round"/>
              </a:rPr>
              <a:t>CFTL</a:t>
            </a:r>
            <a:r>
              <a:rPr b="0" i="0" lang="fr" sz="1400" u="none" cap="none" strike="noStrike">
                <a:solidFill>
                  <a:srgbClr val="000000"/>
                </a:solidFill>
                <a:latin typeface="Varela Round"/>
                <a:ea typeface="Varela Round"/>
                <a:cs typeface="Varela Round"/>
                <a:sym typeface="Varela Round"/>
              </a:rPr>
              <a:t>. </a:t>
            </a:r>
            <a:endParaRPr b="0" i="0" sz="14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Qu’est-ce le test ?</a:t>
            </a:r>
            <a:endParaRPr/>
          </a:p>
        </p:txBody>
      </p:sp>
      <p:sp>
        <p:nvSpPr>
          <p:cNvPr id="94" name="Google Shape;94;p5"/>
          <p:cNvSpPr txBox="1"/>
          <p:nvPr/>
        </p:nvSpPr>
        <p:spPr>
          <a:xfrm>
            <a:off x="1721538" y="2650050"/>
            <a:ext cx="5700900" cy="1392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Un </a:t>
            </a:r>
            <a:r>
              <a:rPr b="0" i="0" lang="fr" sz="1400" u="none" cap="none" strike="noStrike">
                <a:solidFill>
                  <a:srgbClr val="E06666"/>
                </a:solidFill>
                <a:latin typeface="Varela Round"/>
                <a:ea typeface="Varela Round"/>
                <a:cs typeface="Varela Round"/>
                <a:sym typeface="Varela Round"/>
              </a:rPr>
              <a:t>test</a:t>
            </a:r>
            <a:r>
              <a:rPr b="0" i="0" lang="fr" sz="1400" u="none" cap="none" strike="noStrike">
                <a:solidFill>
                  <a:srgbClr val="000000"/>
                </a:solidFill>
                <a:latin typeface="Varela Round"/>
                <a:ea typeface="Varela Round"/>
                <a:cs typeface="Varela Round"/>
                <a:sym typeface="Varela Round"/>
              </a:rPr>
              <a:t> est un ensemble de cas à tester (état de l'objet à tester avant exécution du test, actions ou données en entrée, valeurs ou observations attendues, et état de l'objet après exécution), éventuellement accompagné d'une procédure d'exécution (séquence d'actions à exécuter). </a:t>
            </a:r>
            <a:r>
              <a:rPr b="1" i="0" lang="fr" sz="1400" u="sng" cap="none" strike="noStrike">
                <a:solidFill>
                  <a:srgbClr val="000000"/>
                </a:solidFill>
                <a:latin typeface="Varela Round"/>
                <a:ea typeface="Varela Round"/>
                <a:cs typeface="Varela Round"/>
                <a:sym typeface="Varela Round"/>
              </a:rPr>
              <a:t>Il est lié à un objectif</a:t>
            </a:r>
            <a:r>
              <a:rPr b="0" i="0" lang="fr" sz="1400" u="none" cap="none" strike="noStrike">
                <a:solidFill>
                  <a:srgbClr val="000000"/>
                </a:solidFill>
                <a:latin typeface="Varela Round"/>
                <a:ea typeface="Varela Round"/>
                <a:cs typeface="Varela Round"/>
                <a:sym typeface="Varela Round"/>
              </a:rPr>
              <a:t>.</a:t>
            </a:r>
            <a:endParaRPr b="0" i="0" sz="1400" u="none" cap="none" strike="noStrike">
              <a:solidFill>
                <a:srgbClr val="000000"/>
              </a:solidFill>
              <a:latin typeface="Varela Round"/>
              <a:ea typeface="Varela Round"/>
              <a:cs typeface="Varela Round"/>
              <a:sym typeface="Varela Round"/>
            </a:endParaRPr>
          </a:p>
        </p:txBody>
      </p:sp>
      <p:pic>
        <p:nvPicPr>
          <p:cNvPr id="95" name="Google Shape;95;p5"/>
          <p:cNvPicPr preferRelativeResize="0"/>
          <p:nvPr/>
        </p:nvPicPr>
        <p:blipFill rotWithShape="1">
          <a:blip r:embed="rId3">
            <a:alphaModFix/>
          </a:blip>
          <a:srcRect b="0" l="0" r="0" t="0"/>
          <a:stretch/>
        </p:blipFill>
        <p:spPr>
          <a:xfrm>
            <a:off x="3695950" y="1435925"/>
            <a:ext cx="1752125" cy="105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Qu’est-ce le test ?</a:t>
            </a:r>
            <a:endParaRPr/>
          </a:p>
        </p:txBody>
      </p:sp>
      <p:pic>
        <p:nvPicPr>
          <p:cNvPr id="101" name="Google Shape;101;p6"/>
          <p:cNvPicPr preferRelativeResize="0"/>
          <p:nvPr/>
        </p:nvPicPr>
        <p:blipFill rotWithShape="1">
          <a:blip r:embed="rId3">
            <a:alphaModFix/>
          </a:blip>
          <a:srcRect b="0" l="0" r="0" t="0"/>
          <a:stretch/>
        </p:blipFill>
        <p:spPr>
          <a:xfrm>
            <a:off x="4111813" y="1691575"/>
            <a:ext cx="920375" cy="927500"/>
          </a:xfrm>
          <a:prstGeom prst="rect">
            <a:avLst/>
          </a:prstGeom>
          <a:noFill/>
          <a:ln>
            <a:noFill/>
          </a:ln>
        </p:spPr>
      </p:pic>
      <p:sp>
        <p:nvSpPr>
          <p:cNvPr id="102" name="Google Shape;102;p6"/>
          <p:cNvSpPr txBox="1"/>
          <p:nvPr/>
        </p:nvSpPr>
        <p:spPr>
          <a:xfrm>
            <a:off x="1721538" y="2935050"/>
            <a:ext cx="5700900" cy="72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E06666"/>
                </a:solidFill>
                <a:latin typeface="Varela Round"/>
                <a:ea typeface="Varela Round"/>
                <a:cs typeface="Varela Round"/>
                <a:sym typeface="Varela Round"/>
              </a:rPr>
              <a:t>Tester</a:t>
            </a:r>
            <a:r>
              <a:rPr b="0" i="0" lang="fr" sz="1400" u="none" cap="none" strike="noStrike">
                <a:solidFill>
                  <a:srgbClr val="000000"/>
                </a:solidFill>
                <a:latin typeface="Varela Round"/>
                <a:ea typeface="Varela Round"/>
                <a:cs typeface="Varela Round"/>
                <a:sym typeface="Varela Round"/>
              </a:rPr>
              <a:t> c’est contribuer à la construction de la qualité dans le produit.</a:t>
            </a:r>
            <a:endParaRPr b="0" i="0" sz="14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7"/>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Qu’est-ce la qualité ?</a:t>
            </a:r>
            <a:endParaRPr/>
          </a:p>
        </p:txBody>
      </p:sp>
      <p:pic>
        <p:nvPicPr>
          <p:cNvPr id="108" name="Google Shape;108;p7"/>
          <p:cNvPicPr preferRelativeResize="0"/>
          <p:nvPr/>
        </p:nvPicPr>
        <p:blipFill rotWithShape="1">
          <a:blip r:embed="rId3">
            <a:alphaModFix/>
          </a:blip>
          <a:srcRect b="0" l="0" r="0" t="0"/>
          <a:stretch/>
        </p:blipFill>
        <p:spPr>
          <a:xfrm>
            <a:off x="3055488" y="1140050"/>
            <a:ext cx="2930774" cy="1953850"/>
          </a:xfrm>
          <a:prstGeom prst="rect">
            <a:avLst/>
          </a:prstGeom>
          <a:noFill/>
          <a:ln>
            <a:noFill/>
          </a:ln>
        </p:spPr>
      </p:pic>
      <p:sp>
        <p:nvSpPr>
          <p:cNvPr id="109" name="Google Shape;109;p7"/>
          <p:cNvSpPr txBox="1"/>
          <p:nvPr/>
        </p:nvSpPr>
        <p:spPr>
          <a:xfrm>
            <a:off x="1721550" y="3439125"/>
            <a:ext cx="5700900" cy="72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Varela Round"/>
                <a:ea typeface="Varela Round"/>
                <a:cs typeface="Varela Round"/>
                <a:sym typeface="Varela Round"/>
              </a:rPr>
              <a:t>Le test logiciel ce n’est pas la qualité, mais le test logiciel contribue à s’assurer d’un certain niveau de qualité.</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nvSpPr>
        <p:spPr>
          <a:xfrm>
            <a:off x="1158800" y="2810850"/>
            <a:ext cx="1884000" cy="4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http://bit.ly/2O3CHrI</a:t>
            </a:r>
            <a:endParaRPr b="0" i="0" sz="1400" u="none" cap="none" strike="noStrike">
              <a:solidFill>
                <a:srgbClr val="000000"/>
              </a:solidFill>
              <a:latin typeface="Arial"/>
              <a:ea typeface="Arial"/>
              <a:cs typeface="Arial"/>
              <a:sym typeface="Arial"/>
            </a:endParaRPr>
          </a:p>
        </p:txBody>
      </p:sp>
      <p:pic>
        <p:nvPicPr>
          <p:cNvPr id="115" name="Google Shape;115;p8"/>
          <p:cNvPicPr preferRelativeResize="0"/>
          <p:nvPr/>
        </p:nvPicPr>
        <p:blipFill rotWithShape="1">
          <a:blip r:embed="rId3">
            <a:alphaModFix/>
          </a:blip>
          <a:srcRect b="0" l="0" r="0" t="0"/>
          <a:stretch/>
        </p:blipFill>
        <p:spPr>
          <a:xfrm>
            <a:off x="1038800" y="3222150"/>
            <a:ext cx="2004000" cy="1126000"/>
          </a:xfrm>
          <a:prstGeom prst="rect">
            <a:avLst/>
          </a:prstGeom>
          <a:noFill/>
          <a:ln>
            <a:noFill/>
          </a:ln>
        </p:spPr>
      </p:pic>
      <p:sp>
        <p:nvSpPr>
          <p:cNvPr id="116" name="Google Shape;116;p8"/>
          <p:cNvSpPr txBox="1"/>
          <p:nvPr/>
        </p:nvSpPr>
        <p:spPr>
          <a:xfrm>
            <a:off x="740000" y="2721225"/>
            <a:ext cx="4188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5A5A5A"/>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117" name="Google Shape;117;p8"/>
          <p:cNvSpPr txBox="1"/>
          <p:nvPr/>
        </p:nvSpPr>
        <p:spPr>
          <a:xfrm>
            <a:off x="819375" y="1755600"/>
            <a:ext cx="2504400" cy="920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1" lang="fr" sz="1400" u="none" cap="none" strike="noStrike">
                <a:solidFill>
                  <a:srgbClr val="3D85C6"/>
                </a:solidFill>
                <a:latin typeface="Arial"/>
                <a:ea typeface="Arial"/>
                <a:cs typeface="Arial"/>
                <a:sym typeface="Arial"/>
              </a:rPr>
              <a:t>Afin de comprendre plus en détails la qualité, je vous recommande FORTEMENT de lire cet excellent article ! </a:t>
            </a:r>
            <a:endParaRPr b="0" i="1" sz="1400" u="none" cap="none" strike="noStrike">
              <a:solidFill>
                <a:srgbClr val="3D85C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1171250" y="-2650"/>
            <a:ext cx="3508800" cy="72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fr"/>
              <a:t>Pourquoi tester ?</a:t>
            </a:r>
            <a:endParaRPr/>
          </a:p>
        </p:txBody>
      </p:sp>
      <p:sp>
        <p:nvSpPr>
          <p:cNvPr id="123" name="Google Shape;123;p9"/>
          <p:cNvSpPr txBox="1"/>
          <p:nvPr/>
        </p:nvSpPr>
        <p:spPr>
          <a:xfrm>
            <a:off x="1037088" y="1434013"/>
            <a:ext cx="483300" cy="50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fr" sz="2400" u="none" cap="none" strike="noStrike">
                <a:solidFill>
                  <a:srgbClr val="5A5A5A"/>
                </a:solidFill>
                <a:latin typeface="Roboto"/>
                <a:ea typeface="Roboto"/>
                <a:cs typeface="Roboto"/>
                <a:sym typeface="Roboto"/>
              </a:rPr>
              <a:t>💰</a:t>
            </a:r>
            <a:endParaRPr b="0" i="0" sz="2400" u="none" cap="none" strike="noStrike">
              <a:solidFill>
                <a:srgbClr val="000000"/>
              </a:solidFill>
              <a:latin typeface="Arial"/>
              <a:ea typeface="Arial"/>
              <a:cs typeface="Arial"/>
              <a:sym typeface="Arial"/>
            </a:endParaRPr>
          </a:p>
        </p:txBody>
      </p:sp>
      <p:sp>
        <p:nvSpPr>
          <p:cNvPr id="124" name="Google Shape;124;p9"/>
          <p:cNvSpPr txBox="1"/>
          <p:nvPr/>
        </p:nvSpPr>
        <p:spPr>
          <a:xfrm>
            <a:off x="1854913" y="1245163"/>
            <a:ext cx="6252000" cy="8835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Varela Round"/>
                <a:ea typeface="Varela Round"/>
                <a:cs typeface="Varela Round"/>
                <a:sym typeface="Varela Round"/>
              </a:rPr>
              <a:t>La présence d’une anomalie sur une application en production peut engendrer d’énorme perte financière. </a:t>
            </a:r>
            <a:endParaRPr b="0" i="0" sz="1400" u="none" cap="none" strike="noStrike">
              <a:solidFill>
                <a:srgbClr val="000000"/>
              </a:solidFill>
              <a:latin typeface="Varela Round"/>
              <a:ea typeface="Varela Round"/>
              <a:cs typeface="Varela Round"/>
              <a:sym typeface="Varela Round"/>
            </a:endParaRPr>
          </a:p>
        </p:txBody>
      </p:sp>
      <p:pic>
        <p:nvPicPr>
          <p:cNvPr id="125" name="Google Shape;125;p9"/>
          <p:cNvPicPr preferRelativeResize="0"/>
          <p:nvPr/>
        </p:nvPicPr>
        <p:blipFill rotWithShape="1">
          <a:blip r:embed="rId3">
            <a:alphaModFix/>
          </a:blip>
          <a:srcRect b="0" l="0" r="0" t="0"/>
          <a:stretch/>
        </p:blipFill>
        <p:spPr>
          <a:xfrm>
            <a:off x="5683775" y="2542521"/>
            <a:ext cx="3142649" cy="1865625"/>
          </a:xfrm>
          <a:prstGeom prst="rect">
            <a:avLst/>
          </a:prstGeom>
          <a:noFill/>
          <a:ln>
            <a:noFill/>
          </a:ln>
        </p:spPr>
      </p:pic>
      <p:pic>
        <p:nvPicPr>
          <p:cNvPr id="126" name="Google Shape;126;p9"/>
          <p:cNvPicPr preferRelativeResize="0"/>
          <p:nvPr/>
        </p:nvPicPr>
        <p:blipFill rotWithShape="1">
          <a:blip r:embed="rId4">
            <a:alphaModFix/>
          </a:blip>
          <a:srcRect b="0" l="0" r="0" t="0"/>
          <a:stretch/>
        </p:blipFill>
        <p:spPr>
          <a:xfrm>
            <a:off x="284600" y="2656497"/>
            <a:ext cx="2469825" cy="1477525"/>
          </a:xfrm>
          <a:prstGeom prst="rect">
            <a:avLst/>
          </a:prstGeom>
          <a:noFill/>
          <a:ln>
            <a:noFill/>
          </a:ln>
        </p:spPr>
      </p:pic>
      <p:pic>
        <p:nvPicPr>
          <p:cNvPr id="127" name="Google Shape;127;p9"/>
          <p:cNvPicPr preferRelativeResize="0"/>
          <p:nvPr/>
        </p:nvPicPr>
        <p:blipFill rotWithShape="1">
          <a:blip r:embed="rId5">
            <a:alphaModFix/>
          </a:blip>
          <a:srcRect b="0" l="0" r="0" t="0"/>
          <a:stretch/>
        </p:blipFill>
        <p:spPr>
          <a:xfrm>
            <a:off x="3703175" y="2909237"/>
            <a:ext cx="1213850" cy="97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